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The Seasons" charset="1" panose="00000000000000000000"/>
      <p:regular r:id="rId32"/>
    </p:embeddedFont>
    <p:embeddedFont>
      <p:font typeface="IBM Plex Sans" charset="1" panose="020B0503050203000203"/>
      <p:regular r:id="rId33"/>
    </p:embeddedFont>
    <p:embeddedFont>
      <p:font typeface="Garet Italics" charset="1" panose="00000000000000000000"/>
      <p:regular r:id="rId34"/>
    </p:embeddedFont>
    <p:embeddedFont>
      <p:font typeface="The Seasons Bold" charset="1" panose="00000000000000000000"/>
      <p:regular r:id="rId35"/>
    </p:embeddedFont>
    <p:embeddedFont>
      <p:font typeface="Hangyaboly" charset="1" panose="000005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5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66.png" Type="http://schemas.openxmlformats.org/officeDocument/2006/relationships/image"/><Relationship Id="rId7" Target="../media/image67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308032"/>
            <a:ext cx="18288000" cy="3881130"/>
            <a:chOff x="0" y="0"/>
            <a:chExt cx="24384000" cy="517484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5727" r="0" b="22418"/>
            <a:stretch>
              <a:fillRect/>
            </a:stretch>
          </p:blipFill>
          <p:spPr>
            <a:xfrm flipH="false" flipV="false">
              <a:off x="0" y="0"/>
              <a:ext cx="24384000" cy="517484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16191" y="1259156"/>
            <a:ext cx="15277639" cy="4112003"/>
            <a:chOff x="0" y="0"/>
            <a:chExt cx="20370185" cy="54826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348450" y="0"/>
              <a:ext cx="1673285" cy="1480214"/>
            </a:xfrm>
            <a:custGeom>
              <a:avLst/>
              <a:gdLst/>
              <a:ahLst/>
              <a:cxnLst/>
              <a:rect r="r" b="b" t="t" l="l"/>
              <a:pathLst>
                <a:path h="1480214" w="1673285">
                  <a:moveTo>
                    <a:pt x="0" y="0"/>
                  </a:moveTo>
                  <a:lnTo>
                    <a:pt x="1673285" y="0"/>
                  </a:lnTo>
                  <a:lnTo>
                    <a:pt x="1673285" y="1480214"/>
                  </a:lnTo>
                  <a:lnTo>
                    <a:pt x="0" y="1480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04543" y="1797689"/>
              <a:ext cx="19961099" cy="2679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860"/>
                </a:lnSpc>
              </a:pPr>
              <a:r>
                <a:rPr lang="en-US" sz="12043" spc="963">
                  <a:solidFill>
                    <a:srgbClr val="FFA140"/>
                  </a:solidFill>
                  <a:latin typeface="The Seasons"/>
                </a:rPr>
                <a:t>PIZZA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391220"/>
              <a:ext cx="20370185" cy="1091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79"/>
                </a:lnSpc>
              </a:pPr>
              <a:r>
                <a:rPr lang="en-US" sz="4985" spc="3988">
                  <a:solidFill>
                    <a:srgbClr val="FFA140"/>
                  </a:solidFill>
                  <a:latin typeface="IBM Plex Sans"/>
                </a:rPr>
                <a:t>RESTAURANT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035605" y="5390209"/>
            <a:ext cx="7838812" cy="495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4"/>
              </a:lnSpc>
            </a:pPr>
            <a:r>
              <a:rPr lang="en-US" sz="2874" spc="255">
                <a:solidFill>
                  <a:srgbClr val="FFA140"/>
                </a:solidFill>
                <a:latin typeface="Garet Italics"/>
              </a:rPr>
              <a:t>Sales Report Using SQL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05994" y="5919248"/>
            <a:ext cx="6298034" cy="424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7"/>
              </a:lnSpc>
            </a:pPr>
            <a:r>
              <a:rPr lang="en-US" sz="2526" spc="224">
                <a:solidFill>
                  <a:srgbClr val="FFA140"/>
                </a:solidFill>
                <a:latin typeface="Garet Italics"/>
              </a:rPr>
              <a:t>By Shayan Anwar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499" y="2574967"/>
            <a:ext cx="14935091" cy="3093998"/>
          </a:xfrm>
          <a:custGeom>
            <a:avLst/>
            <a:gdLst/>
            <a:ahLst/>
            <a:cxnLst/>
            <a:rect r="r" b="b" t="t" l="l"/>
            <a:pathLst>
              <a:path h="3093998" w="14935091">
                <a:moveTo>
                  <a:pt x="0" y="0"/>
                </a:moveTo>
                <a:lnTo>
                  <a:pt x="14935090" y="0"/>
                </a:lnTo>
                <a:lnTo>
                  <a:pt x="14935090" y="3093997"/>
                </a:lnTo>
                <a:lnTo>
                  <a:pt x="0" y="309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4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51967">
            <a:off x="4848077" y="5554712"/>
            <a:ext cx="3412556" cy="2469837"/>
          </a:xfrm>
          <a:custGeom>
            <a:avLst/>
            <a:gdLst/>
            <a:ahLst/>
            <a:cxnLst/>
            <a:rect r="r" b="b" t="t" l="l"/>
            <a:pathLst>
              <a:path h="2469837" w="3412556">
                <a:moveTo>
                  <a:pt x="0" y="0"/>
                </a:moveTo>
                <a:lnTo>
                  <a:pt x="3412556" y="0"/>
                </a:lnTo>
                <a:lnTo>
                  <a:pt x="3412556" y="2469838"/>
                </a:lnTo>
                <a:lnTo>
                  <a:pt x="0" y="2469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88587" y="5448142"/>
            <a:ext cx="5635333" cy="4291810"/>
          </a:xfrm>
          <a:custGeom>
            <a:avLst/>
            <a:gdLst/>
            <a:ahLst/>
            <a:cxnLst/>
            <a:rect r="r" b="b" t="t" l="l"/>
            <a:pathLst>
              <a:path h="4291810" w="5635333">
                <a:moveTo>
                  <a:pt x="0" y="0"/>
                </a:moveTo>
                <a:lnTo>
                  <a:pt x="5635333" y="0"/>
                </a:lnTo>
                <a:lnTo>
                  <a:pt x="5635333" y="4291810"/>
                </a:lnTo>
                <a:lnTo>
                  <a:pt x="0" y="4291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4499" y="450274"/>
            <a:ext cx="16779002" cy="173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8"/>
              </a:lnSpc>
            </a:pPr>
            <a:r>
              <a:rPr lang="en-US" sz="5748" spc="57">
                <a:solidFill>
                  <a:srgbClr val="FFA140"/>
                </a:solidFill>
                <a:latin typeface="The Seasons Bold"/>
              </a:rPr>
              <a:t>IDENTIFY THE MOST COMMON PIZZA SIZE ORDERED.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499" y="2431063"/>
            <a:ext cx="13058953" cy="4684190"/>
          </a:xfrm>
          <a:custGeom>
            <a:avLst/>
            <a:gdLst/>
            <a:ahLst/>
            <a:cxnLst/>
            <a:rect r="r" b="b" t="t" l="l"/>
            <a:pathLst>
              <a:path h="4684190" w="13058953">
                <a:moveTo>
                  <a:pt x="0" y="0"/>
                </a:moveTo>
                <a:lnTo>
                  <a:pt x="13058953" y="0"/>
                </a:lnTo>
                <a:lnTo>
                  <a:pt x="13058953" y="4684190"/>
                </a:lnTo>
                <a:lnTo>
                  <a:pt x="0" y="4684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63049" y="5850019"/>
            <a:ext cx="9570452" cy="3408281"/>
          </a:xfrm>
          <a:custGeom>
            <a:avLst/>
            <a:gdLst/>
            <a:ahLst/>
            <a:cxnLst/>
            <a:rect r="r" b="b" t="t" l="l"/>
            <a:pathLst>
              <a:path h="3408281" w="9570452">
                <a:moveTo>
                  <a:pt x="0" y="0"/>
                </a:moveTo>
                <a:lnTo>
                  <a:pt x="9570452" y="0"/>
                </a:lnTo>
                <a:lnTo>
                  <a:pt x="9570452" y="3408281"/>
                </a:lnTo>
                <a:lnTo>
                  <a:pt x="0" y="3408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71420" y="6788463"/>
            <a:ext cx="3605144" cy="2609223"/>
          </a:xfrm>
          <a:custGeom>
            <a:avLst/>
            <a:gdLst/>
            <a:ahLst/>
            <a:cxnLst/>
            <a:rect r="r" b="b" t="t" l="l"/>
            <a:pathLst>
              <a:path h="2609223" w="3605144">
                <a:moveTo>
                  <a:pt x="0" y="0"/>
                </a:moveTo>
                <a:lnTo>
                  <a:pt x="3605143" y="0"/>
                </a:lnTo>
                <a:lnTo>
                  <a:pt x="3605143" y="2609222"/>
                </a:lnTo>
                <a:lnTo>
                  <a:pt x="0" y="2609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4499" y="450274"/>
            <a:ext cx="16779002" cy="173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8"/>
              </a:lnSpc>
            </a:pPr>
            <a:r>
              <a:rPr lang="en-US" sz="5748" spc="57">
                <a:solidFill>
                  <a:srgbClr val="FFA140"/>
                </a:solidFill>
                <a:latin typeface="The Seasons Bold"/>
              </a:rPr>
              <a:t>LIST THE TOP 5 MOST ORDERED PIZZA TYPES ALONG WITH THEIR QUANTITIES.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499" y="2453723"/>
            <a:ext cx="10647989" cy="5620451"/>
          </a:xfrm>
          <a:custGeom>
            <a:avLst/>
            <a:gdLst/>
            <a:ahLst/>
            <a:cxnLst/>
            <a:rect r="r" b="b" t="t" l="l"/>
            <a:pathLst>
              <a:path h="5620451" w="10647989">
                <a:moveTo>
                  <a:pt x="0" y="0"/>
                </a:moveTo>
                <a:lnTo>
                  <a:pt x="10647989" y="0"/>
                </a:lnTo>
                <a:lnTo>
                  <a:pt x="10647989" y="5620451"/>
                </a:lnTo>
                <a:lnTo>
                  <a:pt x="0" y="5620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8" r="0" b="-10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21274" y="5665520"/>
            <a:ext cx="7342699" cy="3937984"/>
          </a:xfrm>
          <a:custGeom>
            <a:avLst/>
            <a:gdLst/>
            <a:ahLst/>
            <a:cxnLst/>
            <a:rect r="r" b="b" t="t" l="l"/>
            <a:pathLst>
              <a:path h="3937984" w="7342699">
                <a:moveTo>
                  <a:pt x="0" y="0"/>
                </a:moveTo>
                <a:lnTo>
                  <a:pt x="7342699" y="0"/>
                </a:lnTo>
                <a:lnTo>
                  <a:pt x="7342699" y="3937984"/>
                </a:lnTo>
                <a:lnTo>
                  <a:pt x="0" y="3937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32114" y="7441741"/>
            <a:ext cx="3412556" cy="2469837"/>
          </a:xfrm>
          <a:custGeom>
            <a:avLst/>
            <a:gdLst/>
            <a:ahLst/>
            <a:cxnLst/>
            <a:rect r="r" b="b" t="t" l="l"/>
            <a:pathLst>
              <a:path h="2469837" w="3412556">
                <a:moveTo>
                  <a:pt x="0" y="0"/>
                </a:moveTo>
                <a:lnTo>
                  <a:pt x="3412556" y="0"/>
                </a:lnTo>
                <a:lnTo>
                  <a:pt x="3412556" y="2469837"/>
                </a:lnTo>
                <a:lnTo>
                  <a:pt x="0" y="24698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4499" y="450274"/>
            <a:ext cx="16779002" cy="173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8"/>
              </a:lnSpc>
            </a:pPr>
            <a:r>
              <a:rPr lang="en-US" sz="5748" spc="57">
                <a:solidFill>
                  <a:srgbClr val="FFA140"/>
                </a:solidFill>
                <a:latin typeface="The Seasons Bold"/>
              </a:rPr>
              <a:t>FIND THE TOTAL QUANTITY OF EACH PIZZA CATEGORY ORDERED.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7902" y="2640334"/>
            <a:ext cx="15282646" cy="2024417"/>
          </a:xfrm>
          <a:custGeom>
            <a:avLst/>
            <a:gdLst/>
            <a:ahLst/>
            <a:cxnLst/>
            <a:rect r="r" b="b" t="t" l="l"/>
            <a:pathLst>
              <a:path h="2024417" w="15282646">
                <a:moveTo>
                  <a:pt x="0" y="0"/>
                </a:moveTo>
                <a:lnTo>
                  <a:pt x="15282646" y="0"/>
                </a:lnTo>
                <a:lnTo>
                  <a:pt x="15282646" y="2024417"/>
                </a:lnTo>
                <a:lnTo>
                  <a:pt x="0" y="2024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4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57830">
            <a:off x="6920901" y="4602883"/>
            <a:ext cx="3579838" cy="2590908"/>
          </a:xfrm>
          <a:custGeom>
            <a:avLst/>
            <a:gdLst/>
            <a:ahLst/>
            <a:cxnLst/>
            <a:rect r="r" b="b" t="t" l="l"/>
            <a:pathLst>
              <a:path h="2590908" w="3579838">
                <a:moveTo>
                  <a:pt x="0" y="0"/>
                </a:moveTo>
                <a:lnTo>
                  <a:pt x="3579838" y="0"/>
                </a:lnTo>
                <a:lnTo>
                  <a:pt x="3579838" y="2590907"/>
                </a:lnTo>
                <a:lnTo>
                  <a:pt x="0" y="2590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96702" y="3808173"/>
            <a:ext cx="3168078" cy="6417930"/>
          </a:xfrm>
          <a:custGeom>
            <a:avLst/>
            <a:gdLst/>
            <a:ahLst/>
            <a:cxnLst/>
            <a:rect r="r" b="b" t="t" l="l"/>
            <a:pathLst>
              <a:path h="6417930" w="3168078">
                <a:moveTo>
                  <a:pt x="0" y="0"/>
                </a:moveTo>
                <a:lnTo>
                  <a:pt x="3168078" y="0"/>
                </a:lnTo>
                <a:lnTo>
                  <a:pt x="3168078" y="6417930"/>
                </a:lnTo>
                <a:lnTo>
                  <a:pt x="0" y="6417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78" t="-1657" r="0" b="-165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0926" y="7221924"/>
            <a:ext cx="5079316" cy="1607841"/>
          </a:xfrm>
          <a:custGeom>
            <a:avLst/>
            <a:gdLst/>
            <a:ahLst/>
            <a:cxnLst/>
            <a:rect r="r" b="b" t="t" l="l"/>
            <a:pathLst>
              <a:path h="1607841" w="5079316">
                <a:moveTo>
                  <a:pt x="0" y="0"/>
                </a:moveTo>
                <a:lnTo>
                  <a:pt x="5079316" y="0"/>
                </a:lnTo>
                <a:lnTo>
                  <a:pt x="5079316" y="1607841"/>
                </a:lnTo>
                <a:lnTo>
                  <a:pt x="0" y="1607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982237">
            <a:off x="5464508" y="6573102"/>
            <a:ext cx="469871" cy="888073"/>
          </a:xfrm>
          <a:custGeom>
            <a:avLst/>
            <a:gdLst/>
            <a:ahLst/>
            <a:cxnLst/>
            <a:rect r="r" b="b" t="t" l="l"/>
            <a:pathLst>
              <a:path h="888073" w="469871">
                <a:moveTo>
                  <a:pt x="0" y="0"/>
                </a:moveTo>
                <a:lnTo>
                  <a:pt x="469872" y="0"/>
                </a:lnTo>
                <a:lnTo>
                  <a:pt x="469872" y="888073"/>
                </a:lnTo>
                <a:lnTo>
                  <a:pt x="0" y="8880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7902" y="502334"/>
            <a:ext cx="17055066" cy="1674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5"/>
              </a:lnSpc>
            </a:pPr>
            <a:r>
              <a:rPr lang="en-US" sz="5539" spc="55">
                <a:solidFill>
                  <a:srgbClr val="FFA140"/>
                </a:solidFill>
                <a:latin typeface="The Seasons Bold"/>
              </a:rPr>
              <a:t>DETERMINE THE DISTRIBUTION OF ORDERS BY HOUR OF THE DAY AND HOUR WITH MOST ORDERS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0926" y="6412966"/>
            <a:ext cx="3717544" cy="60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6"/>
              </a:lnSpc>
              <a:spcBef>
                <a:spcPct val="0"/>
              </a:spcBef>
            </a:pPr>
            <a:r>
              <a:rPr lang="en-US" sz="3997" spc="39">
                <a:solidFill>
                  <a:srgbClr val="FFA140"/>
                </a:solidFill>
                <a:latin typeface="The Seasons"/>
              </a:rPr>
              <a:t>BUSIEST HOUR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7902" y="2293855"/>
            <a:ext cx="10375137" cy="3679852"/>
          </a:xfrm>
          <a:custGeom>
            <a:avLst/>
            <a:gdLst/>
            <a:ahLst/>
            <a:cxnLst/>
            <a:rect r="r" b="b" t="t" l="l"/>
            <a:pathLst>
              <a:path h="3679852" w="10375137">
                <a:moveTo>
                  <a:pt x="0" y="0"/>
                </a:moveTo>
                <a:lnTo>
                  <a:pt x="10375137" y="0"/>
                </a:lnTo>
                <a:lnTo>
                  <a:pt x="10375137" y="3679852"/>
                </a:lnTo>
                <a:lnTo>
                  <a:pt x="0" y="3679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856552">
            <a:off x="6258978" y="5390496"/>
            <a:ext cx="3433956" cy="2541128"/>
          </a:xfrm>
          <a:custGeom>
            <a:avLst/>
            <a:gdLst/>
            <a:ahLst/>
            <a:cxnLst/>
            <a:rect r="r" b="b" t="t" l="l"/>
            <a:pathLst>
              <a:path h="2541128" w="3433956">
                <a:moveTo>
                  <a:pt x="0" y="0"/>
                </a:moveTo>
                <a:lnTo>
                  <a:pt x="3433957" y="0"/>
                </a:lnTo>
                <a:lnTo>
                  <a:pt x="3433957" y="2541128"/>
                </a:lnTo>
                <a:lnTo>
                  <a:pt x="0" y="2541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68908" y="5493575"/>
            <a:ext cx="5444636" cy="3370489"/>
          </a:xfrm>
          <a:custGeom>
            <a:avLst/>
            <a:gdLst/>
            <a:ahLst/>
            <a:cxnLst/>
            <a:rect r="r" b="b" t="t" l="l"/>
            <a:pathLst>
              <a:path h="3370489" w="5444636">
                <a:moveTo>
                  <a:pt x="0" y="0"/>
                </a:moveTo>
                <a:lnTo>
                  <a:pt x="5444635" y="0"/>
                </a:lnTo>
                <a:lnTo>
                  <a:pt x="5444635" y="3370489"/>
                </a:lnTo>
                <a:lnTo>
                  <a:pt x="0" y="3370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7902" y="502334"/>
            <a:ext cx="17043286" cy="167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1"/>
              </a:lnSpc>
            </a:pPr>
            <a:r>
              <a:rPr lang="en-US" sz="5535" spc="55">
                <a:solidFill>
                  <a:srgbClr val="FFA140"/>
                </a:solidFill>
                <a:latin typeface="The Seasons Bold"/>
              </a:rPr>
              <a:t>FIND THE CATEGORY-WISE DISTRIBUTION OF PIZZAS.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07296"/>
            <a:ext cx="11455583" cy="4423443"/>
          </a:xfrm>
          <a:custGeom>
            <a:avLst/>
            <a:gdLst/>
            <a:ahLst/>
            <a:cxnLst/>
            <a:rect r="r" b="b" t="t" l="l"/>
            <a:pathLst>
              <a:path h="4423443" w="11455583">
                <a:moveTo>
                  <a:pt x="0" y="0"/>
                </a:moveTo>
                <a:lnTo>
                  <a:pt x="11455583" y="0"/>
                </a:lnTo>
                <a:lnTo>
                  <a:pt x="11455583" y="4423443"/>
                </a:lnTo>
                <a:lnTo>
                  <a:pt x="0" y="4423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053224">
            <a:off x="9014876" y="6118560"/>
            <a:ext cx="3058187" cy="2263059"/>
          </a:xfrm>
          <a:custGeom>
            <a:avLst/>
            <a:gdLst/>
            <a:ahLst/>
            <a:cxnLst/>
            <a:rect r="r" b="b" t="t" l="l"/>
            <a:pathLst>
              <a:path h="2263059" w="3058187">
                <a:moveTo>
                  <a:pt x="0" y="0"/>
                </a:moveTo>
                <a:lnTo>
                  <a:pt x="3058187" y="0"/>
                </a:lnTo>
                <a:lnTo>
                  <a:pt x="3058187" y="2263059"/>
                </a:lnTo>
                <a:lnTo>
                  <a:pt x="0" y="2263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59316" y="6376264"/>
            <a:ext cx="6112671" cy="1592742"/>
          </a:xfrm>
          <a:custGeom>
            <a:avLst/>
            <a:gdLst/>
            <a:ahLst/>
            <a:cxnLst/>
            <a:rect r="r" b="b" t="t" l="l"/>
            <a:pathLst>
              <a:path h="1592742" w="6112671">
                <a:moveTo>
                  <a:pt x="0" y="0"/>
                </a:moveTo>
                <a:lnTo>
                  <a:pt x="6112670" y="0"/>
                </a:lnTo>
                <a:lnTo>
                  <a:pt x="6112670" y="1592742"/>
                </a:lnTo>
                <a:lnTo>
                  <a:pt x="0" y="159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210" t="0" r="-721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62184"/>
            <a:ext cx="17043286" cy="145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9"/>
              </a:lnSpc>
            </a:pPr>
            <a:r>
              <a:rPr lang="en-US" sz="4835" spc="48">
                <a:solidFill>
                  <a:srgbClr val="FFA140"/>
                </a:solidFill>
                <a:latin typeface="The Seasons Bold"/>
              </a:rPr>
              <a:t>GROUP THE ORDERS BY DATE AND CALCULATE THE AVERAGE NUMBER OF PIZZAS ORDERED PER DAY.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17850"/>
            <a:ext cx="9767504" cy="7351224"/>
          </a:xfrm>
          <a:custGeom>
            <a:avLst/>
            <a:gdLst/>
            <a:ahLst/>
            <a:cxnLst/>
            <a:rect r="r" b="b" t="t" l="l"/>
            <a:pathLst>
              <a:path h="7351224" w="9767504">
                <a:moveTo>
                  <a:pt x="0" y="0"/>
                </a:moveTo>
                <a:lnTo>
                  <a:pt x="9767504" y="0"/>
                </a:lnTo>
                <a:lnTo>
                  <a:pt x="9767504" y="7351225"/>
                </a:lnTo>
                <a:lnTo>
                  <a:pt x="0" y="7351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50343" y="4435852"/>
            <a:ext cx="2833963" cy="857274"/>
          </a:xfrm>
          <a:custGeom>
            <a:avLst/>
            <a:gdLst/>
            <a:ahLst/>
            <a:cxnLst/>
            <a:rect r="r" b="b" t="t" l="l"/>
            <a:pathLst>
              <a:path h="857274" w="2833963">
                <a:moveTo>
                  <a:pt x="0" y="0"/>
                </a:moveTo>
                <a:lnTo>
                  <a:pt x="2833964" y="0"/>
                </a:lnTo>
                <a:lnTo>
                  <a:pt x="2833964" y="857274"/>
                </a:lnTo>
                <a:lnTo>
                  <a:pt x="0" y="85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04755" y="2095599"/>
            <a:ext cx="4284915" cy="6095802"/>
          </a:xfrm>
          <a:custGeom>
            <a:avLst/>
            <a:gdLst/>
            <a:ahLst/>
            <a:cxnLst/>
            <a:rect r="r" b="b" t="t" l="l"/>
            <a:pathLst>
              <a:path h="6095802" w="4284915">
                <a:moveTo>
                  <a:pt x="0" y="0"/>
                </a:moveTo>
                <a:lnTo>
                  <a:pt x="4284916" y="0"/>
                </a:lnTo>
                <a:lnTo>
                  <a:pt x="4284916" y="6095802"/>
                </a:lnTo>
                <a:lnTo>
                  <a:pt x="0" y="6095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62184"/>
            <a:ext cx="17043286" cy="845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1"/>
              </a:lnSpc>
            </a:pPr>
            <a:r>
              <a:rPr lang="en-US" sz="5535" spc="55">
                <a:solidFill>
                  <a:srgbClr val="FFA140"/>
                </a:solidFill>
                <a:latin typeface="The Seasons Bold"/>
              </a:rPr>
              <a:t>FIND ORDERS PER MONTH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2208"/>
            <a:ext cx="8806569" cy="7924336"/>
          </a:xfrm>
          <a:custGeom>
            <a:avLst/>
            <a:gdLst/>
            <a:ahLst/>
            <a:cxnLst/>
            <a:rect r="r" b="b" t="t" l="l"/>
            <a:pathLst>
              <a:path h="7924336" w="8806569">
                <a:moveTo>
                  <a:pt x="0" y="0"/>
                </a:moveTo>
                <a:lnTo>
                  <a:pt x="8806569" y="0"/>
                </a:lnTo>
                <a:lnTo>
                  <a:pt x="8806569" y="7924336"/>
                </a:lnTo>
                <a:lnTo>
                  <a:pt x="0" y="7924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01400">
            <a:off x="9144000" y="4687102"/>
            <a:ext cx="2833963" cy="857274"/>
          </a:xfrm>
          <a:custGeom>
            <a:avLst/>
            <a:gdLst/>
            <a:ahLst/>
            <a:cxnLst/>
            <a:rect r="r" b="b" t="t" l="l"/>
            <a:pathLst>
              <a:path h="857274" w="2833963">
                <a:moveTo>
                  <a:pt x="0" y="0"/>
                </a:moveTo>
                <a:lnTo>
                  <a:pt x="2833963" y="0"/>
                </a:lnTo>
                <a:lnTo>
                  <a:pt x="2833963" y="857274"/>
                </a:lnTo>
                <a:lnTo>
                  <a:pt x="0" y="85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95185" y="5826981"/>
            <a:ext cx="5852481" cy="1915357"/>
          </a:xfrm>
          <a:custGeom>
            <a:avLst/>
            <a:gdLst/>
            <a:ahLst/>
            <a:cxnLst/>
            <a:rect r="r" b="b" t="t" l="l"/>
            <a:pathLst>
              <a:path h="1915357" w="5852481">
                <a:moveTo>
                  <a:pt x="0" y="0"/>
                </a:moveTo>
                <a:lnTo>
                  <a:pt x="5852481" y="0"/>
                </a:lnTo>
                <a:lnTo>
                  <a:pt x="5852481" y="1915358"/>
                </a:lnTo>
                <a:lnTo>
                  <a:pt x="0" y="1915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62184"/>
            <a:ext cx="17043286" cy="835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5"/>
              </a:lnSpc>
            </a:pPr>
            <a:r>
              <a:rPr lang="en-US" sz="5435" spc="54">
                <a:solidFill>
                  <a:srgbClr val="FFA140"/>
                </a:solidFill>
                <a:latin typeface="The Seasons Bold"/>
              </a:rPr>
              <a:t>AVERAGE ORDERS PER MONTH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98612"/>
            <a:ext cx="7756364" cy="8452727"/>
          </a:xfrm>
          <a:custGeom>
            <a:avLst/>
            <a:gdLst/>
            <a:ahLst/>
            <a:cxnLst/>
            <a:rect r="r" b="b" t="t" l="l"/>
            <a:pathLst>
              <a:path h="8452727" w="7756364">
                <a:moveTo>
                  <a:pt x="0" y="0"/>
                </a:moveTo>
                <a:lnTo>
                  <a:pt x="7756364" y="0"/>
                </a:lnTo>
                <a:lnTo>
                  <a:pt x="7756364" y="8452727"/>
                </a:lnTo>
                <a:lnTo>
                  <a:pt x="0" y="8452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1" r="0" b="-107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94350">
            <a:off x="7708899" y="4762187"/>
            <a:ext cx="3509142" cy="1061515"/>
          </a:xfrm>
          <a:custGeom>
            <a:avLst/>
            <a:gdLst/>
            <a:ahLst/>
            <a:cxnLst/>
            <a:rect r="r" b="b" t="t" l="l"/>
            <a:pathLst>
              <a:path h="1061515" w="3509142">
                <a:moveTo>
                  <a:pt x="0" y="0"/>
                </a:moveTo>
                <a:lnTo>
                  <a:pt x="3509142" y="0"/>
                </a:lnTo>
                <a:lnTo>
                  <a:pt x="3509142" y="1061516"/>
                </a:lnTo>
                <a:lnTo>
                  <a:pt x="0" y="1061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69208" y="3201370"/>
            <a:ext cx="5790092" cy="5047212"/>
          </a:xfrm>
          <a:custGeom>
            <a:avLst/>
            <a:gdLst/>
            <a:ahLst/>
            <a:cxnLst/>
            <a:rect r="r" b="b" t="t" l="l"/>
            <a:pathLst>
              <a:path h="5047212" w="5790092">
                <a:moveTo>
                  <a:pt x="0" y="0"/>
                </a:moveTo>
                <a:lnTo>
                  <a:pt x="5790092" y="0"/>
                </a:lnTo>
                <a:lnTo>
                  <a:pt x="5790092" y="5047212"/>
                </a:lnTo>
                <a:lnTo>
                  <a:pt x="0" y="5047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62184"/>
            <a:ext cx="17043286" cy="835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5"/>
              </a:lnSpc>
            </a:pPr>
            <a:r>
              <a:rPr lang="en-US" sz="5435" spc="54">
                <a:solidFill>
                  <a:srgbClr val="FFA140"/>
                </a:solidFill>
                <a:latin typeface="The Seasons Bold"/>
              </a:rPr>
              <a:t>AVERAGE ORDERS PER DAY EACH MONTH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78068"/>
            <a:ext cx="15745670" cy="3509727"/>
          </a:xfrm>
          <a:custGeom>
            <a:avLst/>
            <a:gdLst/>
            <a:ahLst/>
            <a:cxnLst/>
            <a:rect r="r" b="b" t="t" l="l"/>
            <a:pathLst>
              <a:path h="3509727" w="15745670">
                <a:moveTo>
                  <a:pt x="0" y="0"/>
                </a:moveTo>
                <a:lnTo>
                  <a:pt x="15745670" y="0"/>
                </a:lnTo>
                <a:lnTo>
                  <a:pt x="15745670" y="3509727"/>
                </a:lnTo>
                <a:lnTo>
                  <a:pt x="0" y="3509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5" t="0" r="-97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25425">
            <a:off x="5814110" y="5097408"/>
            <a:ext cx="3412556" cy="2469837"/>
          </a:xfrm>
          <a:custGeom>
            <a:avLst/>
            <a:gdLst/>
            <a:ahLst/>
            <a:cxnLst/>
            <a:rect r="r" b="b" t="t" l="l"/>
            <a:pathLst>
              <a:path h="2469837" w="3412556">
                <a:moveTo>
                  <a:pt x="0" y="0"/>
                </a:moveTo>
                <a:lnTo>
                  <a:pt x="3412556" y="0"/>
                </a:lnTo>
                <a:lnTo>
                  <a:pt x="3412556" y="2469837"/>
                </a:lnTo>
                <a:lnTo>
                  <a:pt x="0" y="2469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88796" y="4579614"/>
            <a:ext cx="5179995" cy="5512706"/>
          </a:xfrm>
          <a:custGeom>
            <a:avLst/>
            <a:gdLst/>
            <a:ahLst/>
            <a:cxnLst/>
            <a:rect r="r" b="b" t="t" l="l"/>
            <a:pathLst>
              <a:path h="5512706" w="5179995">
                <a:moveTo>
                  <a:pt x="0" y="0"/>
                </a:moveTo>
                <a:lnTo>
                  <a:pt x="5179994" y="0"/>
                </a:lnTo>
                <a:lnTo>
                  <a:pt x="5179994" y="5512707"/>
                </a:lnTo>
                <a:lnTo>
                  <a:pt x="0" y="5512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161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62184"/>
            <a:ext cx="17043286" cy="835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5"/>
              </a:lnSpc>
            </a:pPr>
            <a:r>
              <a:rPr lang="en-US" sz="5435" spc="54">
                <a:solidFill>
                  <a:srgbClr val="FFA140"/>
                </a:solidFill>
                <a:latin typeface="The Seasons Bold"/>
              </a:rPr>
              <a:t>TIME BETWEEN EACH PIZZA SALE FOR 1ST JAN 2015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512445" cy="10287000"/>
            <a:chOff x="0" y="0"/>
            <a:chExt cx="1001659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298" r="0" b="4298"/>
            <a:stretch>
              <a:fillRect/>
            </a:stretch>
          </p:blipFill>
          <p:spPr>
            <a:xfrm flipH="false" flipV="false">
              <a:off x="0" y="0"/>
              <a:ext cx="1001659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4735043" y="141153"/>
            <a:ext cx="4034752" cy="1085960"/>
            <a:chOff x="0" y="0"/>
            <a:chExt cx="5379669" cy="14479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468881" y="0"/>
              <a:ext cx="441907" cy="390918"/>
            </a:xfrm>
            <a:custGeom>
              <a:avLst/>
              <a:gdLst/>
              <a:ahLst/>
              <a:cxnLst/>
              <a:rect r="r" b="b" t="t" l="l"/>
              <a:pathLst>
                <a:path h="390918" w="441907">
                  <a:moveTo>
                    <a:pt x="0" y="0"/>
                  </a:moveTo>
                  <a:lnTo>
                    <a:pt x="441907" y="0"/>
                  </a:lnTo>
                  <a:lnTo>
                    <a:pt x="441907" y="390918"/>
                  </a:lnTo>
                  <a:lnTo>
                    <a:pt x="0" y="390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54019" y="470974"/>
              <a:ext cx="5271631" cy="711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52"/>
                </a:lnSpc>
              </a:pPr>
              <a:r>
                <a:rPr lang="en-US" sz="3180" spc="254">
                  <a:solidFill>
                    <a:srgbClr val="FFA140"/>
                  </a:solidFill>
                  <a:latin typeface="The Seasons"/>
                </a:rPr>
                <a:t>PIZZA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153765"/>
              <a:ext cx="5379669" cy="294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3"/>
                </a:lnSpc>
              </a:pPr>
              <a:r>
                <a:rPr lang="en-US" sz="1316" spc="1053">
                  <a:solidFill>
                    <a:srgbClr val="FFA140"/>
                  </a:solidFill>
                  <a:latin typeface="IBM Plex Sans"/>
                </a:rPr>
                <a:t>RESTAURANT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541757" y="2632690"/>
            <a:ext cx="9011340" cy="1535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40"/>
              </a:lnSpc>
              <a:spcBef>
                <a:spcPct val="0"/>
              </a:spcBef>
            </a:pPr>
            <a:r>
              <a:rPr lang="en-US" sz="8814" spc="88">
                <a:solidFill>
                  <a:srgbClr val="FFA140"/>
                </a:solidFill>
                <a:latin typeface="The Seasons Bold"/>
              </a:rPr>
              <a:t>ABOUT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41757" y="4969485"/>
            <a:ext cx="8868849" cy="3293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30"/>
              </a:lnSpc>
            </a:pPr>
            <a:r>
              <a:rPr lang="en-US" sz="3486">
                <a:solidFill>
                  <a:srgbClr val="FFA140"/>
                </a:solidFill>
                <a:latin typeface="IBM Plex Sans"/>
              </a:rPr>
              <a:t>The Pizza Sales project helps analyze sales from different dimensions and provides the stakeholders with the necessary insights to increase revenues and elevate business growth by taking necessary actions.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74325"/>
            <a:ext cx="15326433" cy="1782762"/>
          </a:xfrm>
          <a:custGeom>
            <a:avLst/>
            <a:gdLst/>
            <a:ahLst/>
            <a:cxnLst/>
            <a:rect r="r" b="b" t="t" l="l"/>
            <a:pathLst>
              <a:path h="1782762" w="15326433">
                <a:moveTo>
                  <a:pt x="0" y="0"/>
                </a:moveTo>
                <a:lnTo>
                  <a:pt x="15326433" y="0"/>
                </a:lnTo>
                <a:lnTo>
                  <a:pt x="15326433" y="1782762"/>
                </a:lnTo>
                <a:lnTo>
                  <a:pt x="0" y="1782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49255" y="5143500"/>
            <a:ext cx="10150313" cy="1641962"/>
          </a:xfrm>
          <a:custGeom>
            <a:avLst/>
            <a:gdLst/>
            <a:ahLst/>
            <a:cxnLst/>
            <a:rect r="r" b="b" t="t" l="l"/>
            <a:pathLst>
              <a:path h="1641962" w="10150313">
                <a:moveTo>
                  <a:pt x="0" y="0"/>
                </a:moveTo>
                <a:lnTo>
                  <a:pt x="10150313" y="0"/>
                </a:lnTo>
                <a:lnTo>
                  <a:pt x="10150313" y="1641962"/>
                </a:lnTo>
                <a:lnTo>
                  <a:pt x="0" y="1641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910995">
            <a:off x="4453896" y="3831105"/>
            <a:ext cx="3054025" cy="2210351"/>
          </a:xfrm>
          <a:custGeom>
            <a:avLst/>
            <a:gdLst/>
            <a:ahLst/>
            <a:cxnLst/>
            <a:rect r="r" b="b" t="t" l="l"/>
            <a:pathLst>
              <a:path h="2210351" w="3054025">
                <a:moveTo>
                  <a:pt x="0" y="0"/>
                </a:moveTo>
                <a:lnTo>
                  <a:pt x="3054025" y="0"/>
                </a:lnTo>
                <a:lnTo>
                  <a:pt x="3054025" y="2210350"/>
                </a:lnTo>
                <a:lnTo>
                  <a:pt x="0" y="2210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07081"/>
            <a:ext cx="17043286" cy="165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5"/>
              </a:lnSpc>
            </a:pPr>
            <a:r>
              <a:rPr lang="en-US" sz="5435" spc="54">
                <a:solidFill>
                  <a:srgbClr val="FFA140"/>
                </a:solidFill>
                <a:latin typeface="The Seasons Bold"/>
              </a:rPr>
              <a:t>TIME PASSED BETWEEN 1ST ORDER AND THE LAST ORDER IN THE DATABASE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84882"/>
            <a:ext cx="13502887" cy="5197470"/>
          </a:xfrm>
          <a:custGeom>
            <a:avLst/>
            <a:gdLst/>
            <a:ahLst/>
            <a:cxnLst/>
            <a:rect r="r" b="b" t="t" l="l"/>
            <a:pathLst>
              <a:path h="5197470" w="13502887">
                <a:moveTo>
                  <a:pt x="0" y="0"/>
                </a:moveTo>
                <a:lnTo>
                  <a:pt x="13502887" y="0"/>
                </a:lnTo>
                <a:lnTo>
                  <a:pt x="13502887" y="5197471"/>
                </a:lnTo>
                <a:lnTo>
                  <a:pt x="0" y="519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50343" y="6466687"/>
            <a:ext cx="7708957" cy="3125253"/>
          </a:xfrm>
          <a:custGeom>
            <a:avLst/>
            <a:gdLst/>
            <a:ahLst/>
            <a:cxnLst/>
            <a:rect r="r" b="b" t="t" l="l"/>
            <a:pathLst>
              <a:path h="3125253" w="7708957">
                <a:moveTo>
                  <a:pt x="0" y="0"/>
                </a:moveTo>
                <a:lnTo>
                  <a:pt x="7708957" y="0"/>
                </a:lnTo>
                <a:lnTo>
                  <a:pt x="7708957" y="3125253"/>
                </a:lnTo>
                <a:lnTo>
                  <a:pt x="0" y="31252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83783" y="6828033"/>
            <a:ext cx="4098692" cy="3125253"/>
          </a:xfrm>
          <a:custGeom>
            <a:avLst/>
            <a:gdLst/>
            <a:ahLst/>
            <a:cxnLst/>
            <a:rect r="r" b="b" t="t" l="l"/>
            <a:pathLst>
              <a:path h="3125253" w="4098692">
                <a:moveTo>
                  <a:pt x="0" y="0"/>
                </a:moveTo>
                <a:lnTo>
                  <a:pt x="4098692" y="0"/>
                </a:lnTo>
                <a:lnTo>
                  <a:pt x="4098692" y="3125253"/>
                </a:lnTo>
                <a:lnTo>
                  <a:pt x="0" y="3125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30998"/>
            <a:ext cx="17043286" cy="165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5"/>
              </a:lnSpc>
            </a:pPr>
            <a:r>
              <a:rPr lang="en-US" sz="5435" spc="54">
                <a:solidFill>
                  <a:srgbClr val="FFA140"/>
                </a:solidFill>
                <a:latin typeface="The Seasons Bold"/>
              </a:rPr>
              <a:t>DETERMINE THE TOP 3 MOST ORDERED PIZZA TYPES BASED ON REVENUE.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99579"/>
            <a:ext cx="12106389" cy="8105507"/>
          </a:xfrm>
          <a:custGeom>
            <a:avLst/>
            <a:gdLst/>
            <a:ahLst/>
            <a:cxnLst/>
            <a:rect r="r" b="b" t="t" l="l"/>
            <a:pathLst>
              <a:path h="8105507" w="12106389">
                <a:moveTo>
                  <a:pt x="0" y="0"/>
                </a:moveTo>
                <a:lnTo>
                  <a:pt x="12106389" y="0"/>
                </a:lnTo>
                <a:lnTo>
                  <a:pt x="12106389" y="8105506"/>
                </a:lnTo>
                <a:lnTo>
                  <a:pt x="0" y="8105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4" r="0" b="-8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01789">
            <a:off x="11146591" y="6416741"/>
            <a:ext cx="3109191" cy="2250277"/>
          </a:xfrm>
          <a:custGeom>
            <a:avLst/>
            <a:gdLst/>
            <a:ahLst/>
            <a:cxnLst/>
            <a:rect r="r" b="b" t="t" l="l"/>
            <a:pathLst>
              <a:path h="2250277" w="3109191">
                <a:moveTo>
                  <a:pt x="0" y="0"/>
                </a:moveTo>
                <a:lnTo>
                  <a:pt x="3109191" y="0"/>
                </a:lnTo>
                <a:lnTo>
                  <a:pt x="3109191" y="2250276"/>
                </a:lnTo>
                <a:lnTo>
                  <a:pt x="0" y="2250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95731" y="3235525"/>
            <a:ext cx="6376255" cy="3312803"/>
          </a:xfrm>
          <a:custGeom>
            <a:avLst/>
            <a:gdLst/>
            <a:ahLst/>
            <a:cxnLst/>
            <a:rect r="r" b="b" t="t" l="l"/>
            <a:pathLst>
              <a:path h="3312803" w="6376255">
                <a:moveTo>
                  <a:pt x="0" y="0"/>
                </a:moveTo>
                <a:lnTo>
                  <a:pt x="6376255" y="0"/>
                </a:lnTo>
                <a:lnTo>
                  <a:pt x="6376255" y="3312803"/>
                </a:lnTo>
                <a:lnTo>
                  <a:pt x="0" y="3312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93183"/>
            <a:ext cx="17043286" cy="148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5"/>
              </a:lnSpc>
            </a:pPr>
            <a:r>
              <a:rPr lang="en-US" sz="4935" spc="49">
                <a:solidFill>
                  <a:srgbClr val="FFA140"/>
                </a:solidFill>
                <a:latin typeface="The Seasons Bold"/>
              </a:rPr>
              <a:t>CALCULATE THE PERCENTAGE CONTRIBUTION OF EACH PIZZA TYPE TO TOTAL REVENUE.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62947"/>
            <a:ext cx="12654980" cy="5398523"/>
          </a:xfrm>
          <a:custGeom>
            <a:avLst/>
            <a:gdLst/>
            <a:ahLst/>
            <a:cxnLst/>
            <a:rect r="r" b="b" t="t" l="l"/>
            <a:pathLst>
              <a:path h="5398523" w="12654980">
                <a:moveTo>
                  <a:pt x="0" y="0"/>
                </a:moveTo>
                <a:lnTo>
                  <a:pt x="12654980" y="0"/>
                </a:lnTo>
                <a:lnTo>
                  <a:pt x="12654980" y="5398524"/>
                </a:lnTo>
                <a:lnTo>
                  <a:pt x="0" y="5398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67848" y="6913510"/>
            <a:ext cx="5991452" cy="3138379"/>
          </a:xfrm>
          <a:custGeom>
            <a:avLst/>
            <a:gdLst/>
            <a:ahLst/>
            <a:cxnLst/>
            <a:rect r="r" b="b" t="t" l="l"/>
            <a:pathLst>
              <a:path h="3138379" w="5991452">
                <a:moveTo>
                  <a:pt x="0" y="0"/>
                </a:moveTo>
                <a:lnTo>
                  <a:pt x="5991452" y="0"/>
                </a:lnTo>
                <a:lnTo>
                  <a:pt x="5991452" y="3138379"/>
                </a:lnTo>
                <a:lnTo>
                  <a:pt x="0" y="3138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58159">
            <a:off x="4516833" y="6790432"/>
            <a:ext cx="6545019" cy="1848968"/>
          </a:xfrm>
          <a:custGeom>
            <a:avLst/>
            <a:gdLst/>
            <a:ahLst/>
            <a:cxnLst/>
            <a:rect r="r" b="b" t="t" l="l"/>
            <a:pathLst>
              <a:path h="1848968" w="6545019">
                <a:moveTo>
                  <a:pt x="0" y="0"/>
                </a:moveTo>
                <a:lnTo>
                  <a:pt x="6545019" y="0"/>
                </a:lnTo>
                <a:lnTo>
                  <a:pt x="6545019" y="1848968"/>
                </a:lnTo>
                <a:lnTo>
                  <a:pt x="0" y="1848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93183"/>
            <a:ext cx="17043286" cy="1575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3"/>
              </a:lnSpc>
            </a:pPr>
            <a:r>
              <a:rPr lang="en-US" sz="5235" spc="52">
                <a:solidFill>
                  <a:srgbClr val="FFA140"/>
                </a:solidFill>
                <a:latin typeface="The Seasons Bold"/>
              </a:rPr>
              <a:t>ANALYZE THE CUMULATIVE REVENUE GENERATED OVER TIME.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09542"/>
            <a:ext cx="13976114" cy="6271509"/>
          </a:xfrm>
          <a:custGeom>
            <a:avLst/>
            <a:gdLst/>
            <a:ahLst/>
            <a:cxnLst/>
            <a:rect r="r" b="b" t="t" l="l"/>
            <a:pathLst>
              <a:path h="6271509" w="13976114">
                <a:moveTo>
                  <a:pt x="0" y="0"/>
                </a:moveTo>
                <a:lnTo>
                  <a:pt x="13976114" y="0"/>
                </a:lnTo>
                <a:lnTo>
                  <a:pt x="13976114" y="6271508"/>
                </a:lnTo>
                <a:lnTo>
                  <a:pt x="0" y="62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2" t="0" r="-16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28218" y="5145296"/>
            <a:ext cx="9020003" cy="4490478"/>
          </a:xfrm>
          <a:custGeom>
            <a:avLst/>
            <a:gdLst/>
            <a:ahLst/>
            <a:cxnLst/>
            <a:rect r="r" b="b" t="t" l="l"/>
            <a:pathLst>
              <a:path h="4490478" w="9020003">
                <a:moveTo>
                  <a:pt x="0" y="0"/>
                </a:moveTo>
                <a:lnTo>
                  <a:pt x="9020003" y="0"/>
                </a:lnTo>
                <a:lnTo>
                  <a:pt x="9020003" y="4490478"/>
                </a:lnTo>
                <a:lnTo>
                  <a:pt x="0" y="4490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405715">
            <a:off x="5437521" y="7507753"/>
            <a:ext cx="2837479" cy="2099734"/>
          </a:xfrm>
          <a:custGeom>
            <a:avLst/>
            <a:gdLst/>
            <a:ahLst/>
            <a:cxnLst/>
            <a:rect r="r" b="b" t="t" l="l"/>
            <a:pathLst>
              <a:path h="2099734" w="2837479">
                <a:moveTo>
                  <a:pt x="0" y="0"/>
                </a:moveTo>
                <a:lnTo>
                  <a:pt x="2837479" y="0"/>
                </a:lnTo>
                <a:lnTo>
                  <a:pt x="2837479" y="2099734"/>
                </a:lnTo>
                <a:lnTo>
                  <a:pt x="0" y="2099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93183"/>
            <a:ext cx="16802604" cy="155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7"/>
              </a:lnSpc>
            </a:pPr>
            <a:r>
              <a:rPr lang="en-US" sz="5161" spc="51">
                <a:solidFill>
                  <a:srgbClr val="FFA140"/>
                </a:solidFill>
                <a:latin typeface="The Seasons Bold"/>
              </a:rPr>
              <a:t>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78540" y="5829300"/>
            <a:ext cx="616616" cy="616616"/>
          </a:xfrm>
          <a:custGeom>
            <a:avLst/>
            <a:gdLst/>
            <a:ahLst/>
            <a:cxnLst/>
            <a:rect r="r" b="b" t="t" l="l"/>
            <a:pathLst>
              <a:path h="616616" w="616616">
                <a:moveTo>
                  <a:pt x="0" y="0"/>
                </a:moveTo>
                <a:lnTo>
                  <a:pt x="616617" y="0"/>
                </a:lnTo>
                <a:lnTo>
                  <a:pt x="616617" y="616616"/>
                </a:lnTo>
                <a:lnTo>
                  <a:pt x="0" y="616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39115" y="6730339"/>
            <a:ext cx="578928" cy="379987"/>
          </a:xfrm>
          <a:custGeom>
            <a:avLst/>
            <a:gdLst/>
            <a:ahLst/>
            <a:cxnLst/>
            <a:rect r="r" b="b" t="t" l="l"/>
            <a:pathLst>
              <a:path h="379987" w="578928">
                <a:moveTo>
                  <a:pt x="0" y="0"/>
                </a:moveTo>
                <a:lnTo>
                  <a:pt x="578928" y="0"/>
                </a:lnTo>
                <a:lnTo>
                  <a:pt x="578928" y="379987"/>
                </a:lnTo>
                <a:lnTo>
                  <a:pt x="0" y="3799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19125" y="7396076"/>
            <a:ext cx="418908" cy="598439"/>
          </a:xfrm>
          <a:custGeom>
            <a:avLst/>
            <a:gdLst/>
            <a:ahLst/>
            <a:cxnLst/>
            <a:rect r="r" b="b" t="t" l="l"/>
            <a:pathLst>
              <a:path h="598439" w="418908">
                <a:moveTo>
                  <a:pt x="0" y="0"/>
                </a:moveTo>
                <a:lnTo>
                  <a:pt x="418908" y="0"/>
                </a:lnTo>
                <a:lnTo>
                  <a:pt x="418908" y="598440"/>
                </a:lnTo>
                <a:lnTo>
                  <a:pt x="0" y="598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78540" y="2035801"/>
            <a:ext cx="10959766" cy="1521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05"/>
              </a:lnSpc>
            </a:pPr>
            <a:r>
              <a:rPr lang="en-US" sz="9918" spc="99">
                <a:solidFill>
                  <a:srgbClr val="FFA140"/>
                </a:solidFill>
                <a:latin typeface="The Seasons Bold"/>
              </a:rPr>
              <a:t>CONTACT 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8540" y="3461618"/>
            <a:ext cx="11570904" cy="63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69"/>
              </a:lnSpc>
            </a:pPr>
            <a:r>
              <a:rPr lang="en-US" sz="3579">
                <a:solidFill>
                  <a:srgbClr val="FFA140"/>
                </a:solidFill>
                <a:latin typeface="Hangyaboly"/>
              </a:rPr>
              <a:t>Empower your Business Decisions with Stats and Numbers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35680" y="5902991"/>
            <a:ext cx="544271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FFA140"/>
                </a:solidFill>
                <a:latin typeface="IBM Plex Sans"/>
              </a:rPr>
              <a:t>+92 313-3239067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35680" y="6644614"/>
            <a:ext cx="544271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FFA140"/>
                </a:solidFill>
                <a:latin typeface="IBM Plex Sans"/>
              </a:rPr>
              <a:t>theshayansway2@gmail.com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35680" y="7380971"/>
            <a:ext cx="544271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FFA140"/>
                </a:solidFill>
                <a:latin typeface="IBM Plex Sans"/>
              </a:rPr>
              <a:t>Karachi, Pakistan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524583"/>
            <a:ext cx="18288000" cy="3762417"/>
            <a:chOff x="0" y="0"/>
            <a:chExt cx="24384000" cy="50165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589" r="0" b="34589"/>
            <a:stretch>
              <a:fillRect/>
            </a:stretch>
          </p:blipFill>
          <p:spPr>
            <a:xfrm flipH="false" flipV="false">
              <a:off x="0" y="0"/>
              <a:ext cx="24384000" cy="501655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381598" y="1329822"/>
            <a:ext cx="5524803" cy="1487010"/>
            <a:chOff x="0" y="0"/>
            <a:chExt cx="7366404" cy="19826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380650" y="0"/>
              <a:ext cx="605105" cy="535285"/>
            </a:xfrm>
            <a:custGeom>
              <a:avLst/>
              <a:gdLst/>
              <a:ahLst/>
              <a:cxnLst/>
              <a:rect r="r" b="b" t="t" l="l"/>
              <a:pathLst>
                <a:path h="535285" w="605105">
                  <a:moveTo>
                    <a:pt x="0" y="0"/>
                  </a:moveTo>
                  <a:lnTo>
                    <a:pt x="605105" y="0"/>
                  </a:lnTo>
                  <a:lnTo>
                    <a:pt x="605105" y="535285"/>
                  </a:lnTo>
                  <a:lnTo>
                    <a:pt x="0" y="535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73968" y="640955"/>
              <a:ext cx="7218468" cy="9780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97"/>
                </a:lnSpc>
              </a:pPr>
              <a:r>
                <a:rPr lang="en-US" sz="4355" spc="348">
                  <a:solidFill>
                    <a:srgbClr val="FFA140"/>
                  </a:solidFill>
                  <a:latin typeface="The Seasons"/>
                </a:rPr>
                <a:t>PIZZA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80883"/>
              <a:ext cx="7366404" cy="4017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3"/>
                </a:lnSpc>
              </a:pPr>
              <a:r>
                <a:rPr lang="en-US" sz="1802" spc="1442">
                  <a:solidFill>
                    <a:srgbClr val="FFA140"/>
                  </a:solidFill>
                  <a:latin typeface="IBM Plex Sans"/>
                </a:rPr>
                <a:t>RESTAURANT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042022" y="3837948"/>
            <a:ext cx="14203955" cy="2035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11"/>
              </a:lnSpc>
            </a:pPr>
            <a:r>
              <a:rPr lang="en-US" sz="12854" spc="128">
                <a:solidFill>
                  <a:srgbClr val="FFA140"/>
                </a:solidFill>
                <a:latin typeface="The Seaso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84368" y="276858"/>
            <a:ext cx="15054929" cy="128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18"/>
              </a:lnSpc>
            </a:pPr>
            <a:r>
              <a:rPr lang="en-US" sz="8377" spc="83">
                <a:solidFill>
                  <a:srgbClr val="FFA140"/>
                </a:solidFill>
                <a:latin typeface="The Seasons Bold"/>
              </a:rPr>
              <a:t>STAKEHOLDER QUERIES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139238" y="4829175"/>
            <a:ext cx="952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04900"/>
            <a:ext cx="16839492" cy="820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0"/>
              </a:lnSpc>
            </a:pPr>
          </a:p>
          <a:p>
            <a:pPr algn="l" marL="666428" indent="-333214" lvl="1">
              <a:lnSpc>
                <a:spcPts val="4630"/>
              </a:lnSpc>
              <a:buFont typeface="Arial"/>
              <a:buChar char="•"/>
            </a:pPr>
            <a:r>
              <a:rPr lang="en-US" sz="3086">
                <a:solidFill>
                  <a:srgbClr val="FFA140"/>
                </a:solidFill>
                <a:latin typeface="IBM Plex Sans"/>
              </a:rPr>
              <a:t>Retrieve the total number of orders placed.</a:t>
            </a:r>
          </a:p>
          <a:p>
            <a:pPr algn="l" marL="666428" indent="-333214" lvl="1">
              <a:lnSpc>
                <a:spcPts val="4630"/>
              </a:lnSpc>
              <a:buFont typeface="Arial"/>
              <a:buChar char="•"/>
            </a:pPr>
            <a:r>
              <a:rPr lang="en-US" sz="3086">
                <a:solidFill>
                  <a:srgbClr val="FFA140"/>
                </a:solidFill>
                <a:latin typeface="IBM Plex Sans"/>
              </a:rPr>
              <a:t>Calculate the total revenue generated from pizza sales.</a:t>
            </a:r>
          </a:p>
          <a:p>
            <a:pPr algn="l" marL="666428" indent="-333214" lvl="1">
              <a:lnSpc>
                <a:spcPts val="4630"/>
              </a:lnSpc>
              <a:buFont typeface="Arial"/>
              <a:buChar char="•"/>
            </a:pPr>
            <a:r>
              <a:rPr lang="en-US" sz="3086">
                <a:solidFill>
                  <a:srgbClr val="FFA140"/>
                </a:solidFill>
                <a:latin typeface="IBM Plex Sans"/>
              </a:rPr>
              <a:t>Identify the highest-priced pizza.</a:t>
            </a:r>
          </a:p>
          <a:p>
            <a:pPr algn="l" marL="666428" indent="-333214" lvl="1">
              <a:lnSpc>
                <a:spcPts val="4630"/>
              </a:lnSpc>
              <a:buFont typeface="Arial"/>
              <a:buChar char="•"/>
            </a:pPr>
            <a:r>
              <a:rPr lang="en-US" sz="3086">
                <a:solidFill>
                  <a:srgbClr val="FFA140"/>
                </a:solidFill>
                <a:latin typeface="IBM Plex Sans"/>
              </a:rPr>
              <a:t>Identify the most common pizza size ordered.</a:t>
            </a:r>
          </a:p>
          <a:p>
            <a:pPr algn="l" marL="666428" indent="-333214" lvl="1">
              <a:lnSpc>
                <a:spcPts val="4630"/>
              </a:lnSpc>
              <a:buFont typeface="Arial"/>
              <a:buChar char="•"/>
            </a:pPr>
            <a:r>
              <a:rPr lang="en-US" sz="3086">
                <a:solidFill>
                  <a:srgbClr val="FFA140"/>
                </a:solidFill>
                <a:latin typeface="IBM Plex Sans"/>
              </a:rPr>
              <a:t>List the top 5 most ordered pizza types along with their quantities.</a:t>
            </a:r>
          </a:p>
          <a:p>
            <a:pPr algn="l" marL="666428" indent="-333214" lvl="1">
              <a:lnSpc>
                <a:spcPts val="4630"/>
              </a:lnSpc>
              <a:buFont typeface="Arial"/>
              <a:buChar char="•"/>
            </a:pPr>
            <a:r>
              <a:rPr lang="en-US" sz="3086">
                <a:solidFill>
                  <a:srgbClr val="FFA140"/>
                </a:solidFill>
                <a:latin typeface="IBM Plex Sans"/>
              </a:rPr>
              <a:t>Join the necessary tables to find the total quantity of each pizza category ordered.</a:t>
            </a:r>
          </a:p>
          <a:p>
            <a:pPr algn="l" marL="666428" indent="-333214" lvl="1">
              <a:lnSpc>
                <a:spcPts val="4630"/>
              </a:lnSpc>
              <a:buFont typeface="Arial"/>
              <a:buChar char="•"/>
            </a:pPr>
            <a:r>
              <a:rPr lang="en-US" sz="3086">
                <a:solidFill>
                  <a:srgbClr val="FFA140"/>
                </a:solidFill>
                <a:latin typeface="IBM Plex Sans"/>
              </a:rPr>
              <a:t>Determine the distribution of orders by hour of the day.</a:t>
            </a:r>
          </a:p>
          <a:p>
            <a:pPr algn="l" marL="666428" indent="-333214" lvl="1">
              <a:lnSpc>
                <a:spcPts val="4630"/>
              </a:lnSpc>
              <a:buFont typeface="Arial"/>
              <a:buChar char="•"/>
            </a:pPr>
            <a:r>
              <a:rPr lang="en-US" sz="3086">
                <a:solidFill>
                  <a:srgbClr val="FFA140"/>
                </a:solidFill>
                <a:latin typeface="IBM Plex Sans"/>
              </a:rPr>
              <a:t>Join relevant tables to find the category-wise distribution of pizzas.</a:t>
            </a:r>
          </a:p>
          <a:p>
            <a:pPr algn="l" marL="666428" indent="-333214" lvl="1">
              <a:lnSpc>
                <a:spcPts val="4630"/>
              </a:lnSpc>
              <a:buFont typeface="Arial"/>
              <a:buChar char="•"/>
            </a:pPr>
            <a:r>
              <a:rPr lang="en-US" sz="3086">
                <a:solidFill>
                  <a:srgbClr val="FFA140"/>
                </a:solidFill>
                <a:latin typeface="IBM Plex Sans"/>
              </a:rPr>
              <a:t>Group the orders by date and calculate the average number of pizzas ordered per day.</a:t>
            </a:r>
          </a:p>
          <a:p>
            <a:pPr algn="l" marL="666428" indent="-333214" lvl="1">
              <a:lnSpc>
                <a:spcPts val="4630"/>
              </a:lnSpc>
              <a:buFont typeface="Arial"/>
              <a:buChar char="•"/>
            </a:pPr>
            <a:r>
              <a:rPr lang="en-US" sz="3086">
                <a:solidFill>
                  <a:srgbClr val="FFA140"/>
                </a:solidFill>
                <a:latin typeface="IBM Plex Sans"/>
              </a:rPr>
              <a:t>Determine the top 3 most ordered pizza types based on revenue.</a:t>
            </a:r>
          </a:p>
          <a:p>
            <a:pPr algn="l" marL="666428" indent="-333214" lvl="1">
              <a:lnSpc>
                <a:spcPts val="4630"/>
              </a:lnSpc>
              <a:buFont typeface="Arial"/>
              <a:buChar char="•"/>
            </a:pPr>
            <a:r>
              <a:rPr lang="en-US" sz="3086">
                <a:solidFill>
                  <a:srgbClr val="FFA140"/>
                </a:solidFill>
                <a:latin typeface="IBM Plex Sans"/>
              </a:rPr>
              <a:t>Calculate the percentage contribution of each pizza type to total revenue.</a:t>
            </a:r>
          </a:p>
          <a:p>
            <a:pPr algn="l" marL="666428" indent="-333214" lvl="1">
              <a:lnSpc>
                <a:spcPts val="4630"/>
              </a:lnSpc>
              <a:buFont typeface="Arial"/>
              <a:buChar char="•"/>
            </a:pPr>
            <a:r>
              <a:rPr lang="en-US" sz="3086">
                <a:solidFill>
                  <a:srgbClr val="FFA140"/>
                </a:solidFill>
                <a:latin typeface="IBM Plex Sans"/>
              </a:rPr>
              <a:t>Analyze the cumulative revenue generated over time.</a:t>
            </a:r>
          </a:p>
          <a:p>
            <a:pPr algn="l" marL="666428" indent="-333214" lvl="1">
              <a:lnSpc>
                <a:spcPts val="4630"/>
              </a:lnSpc>
              <a:buFont typeface="Arial"/>
              <a:buChar char="•"/>
            </a:pPr>
            <a:r>
              <a:rPr lang="en-US" sz="3086">
                <a:solidFill>
                  <a:srgbClr val="FFA140"/>
                </a:solidFill>
                <a:latin typeface="IBM Plex Sans"/>
              </a:rPr>
              <a:t>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80376" y="2162077"/>
            <a:ext cx="10127249" cy="6593296"/>
          </a:xfrm>
          <a:custGeom>
            <a:avLst/>
            <a:gdLst/>
            <a:ahLst/>
            <a:cxnLst/>
            <a:rect r="r" b="b" t="t" l="l"/>
            <a:pathLst>
              <a:path h="6593296" w="10127249">
                <a:moveTo>
                  <a:pt x="0" y="0"/>
                </a:moveTo>
                <a:lnTo>
                  <a:pt x="10127248" y="0"/>
                </a:lnTo>
                <a:lnTo>
                  <a:pt x="10127248" y="6593297"/>
                </a:lnTo>
                <a:lnTo>
                  <a:pt x="0" y="6593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54" r="0" b="-701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44924" y="431887"/>
            <a:ext cx="12876955" cy="1414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12"/>
              </a:lnSpc>
            </a:pPr>
            <a:r>
              <a:rPr lang="en-US" sz="9235" spc="92">
                <a:solidFill>
                  <a:srgbClr val="FFA140"/>
                </a:solidFill>
                <a:latin typeface="The Seasons Bold"/>
              </a:rPr>
              <a:t>DATABASE SCHEMA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48482" y="9070599"/>
            <a:ext cx="10591035" cy="375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  <a:spcBef>
                <a:spcPct val="0"/>
              </a:spcBef>
            </a:pPr>
            <a:r>
              <a:rPr lang="en-US" sz="2464" spc="24">
                <a:solidFill>
                  <a:srgbClr val="FFA140"/>
                </a:solidFill>
                <a:latin typeface="The Seasons Bold"/>
              </a:rPr>
              <a:t>FURTHER FIND  DATASET ON MY GITHUB MENTIONED IN CAPTION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851605" cy="10287000"/>
            <a:chOff x="0" y="0"/>
            <a:chExt cx="513547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5639" t="0" r="43299" b="0"/>
            <a:stretch>
              <a:fillRect/>
            </a:stretch>
          </p:blipFill>
          <p:spPr>
            <a:xfrm flipH="false" flipV="false">
              <a:off x="0" y="0"/>
              <a:ext cx="5135473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8645585" y="7220334"/>
            <a:ext cx="3412556" cy="2469837"/>
          </a:xfrm>
          <a:custGeom>
            <a:avLst/>
            <a:gdLst/>
            <a:ahLst/>
            <a:cxnLst/>
            <a:rect r="r" b="b" t="t" l="l"/>
            <a:pathLst>
              <a:path h="2469837" w="3412556">
                <a:moveTo>
                  <a:pt x="0" y="0"/>
                </a:moveTo>
                <a:lnTo>
                  <a:pt x="3412555" y="0"/>
                </a:lnTo>
                <a:lnTo>
                  <a:pt x="3412555" y="2469837"/>
                </a:lnTo>
                <a:lnTo>
                  <a:pt x="0" y="2469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74626" y="1393672"/>
            <a:ext cx="11154472" cy="6382837"/>
          </a:xfrm>
          <a:custGeom>
            <a:avLst/>
            <a:gdLst/>
            <a:ahLst/>
            <a:cxnLst/>
            <a:rect r="r" b="b" t="t" l="l"/>
            <a:pathLst>
              <a:path h="6382837" w="11154472">
                <a:moveTo>
                  <a:pt x="0" y="0"/>
                </a:moveTo>
                <a:lnTo>
                  <a:pt x="11154473" y="0"/>
                </a:lnTo>
                <a:lnTo>
                  <a:pt x="11154473" y="6382837"/>
                </a:lnTo>
                <a:lnTo>
                  <a:pt x="0" y="6382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88031" y="6797291"/>
            <a:ext cx="5247218" cy="3034877"/>
          </a:xfrm>
          <a:custGeom>
            <a:avLst/>
            <a:gdLst/>
            <a:ahLst/>
            <a:cxnLst/>
            <a:rect r="r" b="b" t="t" l="l"/>
            <a:pathLst>
              <a:path h="3034877" w="5247218">
                <a:moveTo>
                  <a:pt x="0" y="0"/>
                </a:moveTo>
                <a:lnTo>
                  <a:pt x="5247218" y="0"/>
                </a:lnTo>
                <a:lnTo>
                  <a:pt x="5247218" y="3034877"/>
                </a:lnTo>
                <a:lnTo>
                  <a:pt x="0" y="30348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22478" y="214530"/>
            <a:ext cx="12058769" cy="1179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1"/>
              </a:lnSpc>
            </a:pPr>
            <a:r>
              <a:rPr lang="en-US" sz="7716" spc="77">
                <a:solidFill>
                  <a:srgbClr val="FFA140"/>
                </a:solidFill>
                <a:latin typeface="The Seasons Bold"/>
              </a:rPr>
              <a:t>LOAD AND CLEAN TABLE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90556" y="0"/>
            <a:ext cx="5597444" cy="5665444"/>
            <a:chOff x="0" y="0"/>
            <a:chExt cx="7463259" cy="755392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7087" t="0" r="17087" b="0"/>
            <a:stretch>
              <a:fillRect/>
            </a:stretch>
          </p:blipFill>
          <p:spPr>
            <a:xfrm flipH="false" flipV="false">
              <a:off x="0" y="0"/>
              <a:ext cx="7463259" cy="755392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1419111" y="5665444"/>
            <a:ext cx="6868889" cy="4621556"/>
            <a:chOff x="0" y="0"/>
            <a:chExt cx="9158518" cy="616207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7998" r="0" b="17998"/>
            <a:stretch>
              <a:fillRect/>
            </a:stretch>
          </p:blipFill>
          <p:spPr>
            <a:xfrm flipH="false" flipV="false">
              <a:off x="0" y="0"/>
              <a:ext cx="9158518" cy="6162075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827952" y="1988466"/>
            <a:ext cx="11391947" cy="1688512"/>
          </a:xfrm>
          <a:custGeom>
            <a:avLst/>
            <a:gdLst/>
            <a:ahLst/>
            <a:cxnLst/>
            <a:rect r="r" b="b" t="t" l="l"/>
            <a:pathLst>
              <a:path h="1688512" w="11391947">
                <a:moveTo>
                  <a:pt x="0" y="0"/>
                </a:moveTo>
                <a:lnTo>
                  <a:pt x="11391947" y="0"/>
                </a:lnTo>
                <a:lnTo>
                  <a:pt x="11391947" y="1688512"/>
                </a:lnTo>
                <a:lnTo>
                  <a:pt x="0" y="1688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01" t="0" r="-210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157180">
            <a:off x="827952" y="3487011"/>
            <a:ext cx="3412556" cy="2469837"/>
          </a:xfrm>
          <a:custGeom>
            <a:avLst/>
            <a:gdLst/>
            <a:ahLst/>
            <a:cxnLst/>
            <a:rect r="r" b="b" t="t" l="l"/>
            <a:pathLst>
              <a:path h="2469837" w="3412556">
                <a:moveTo>
                  <a:pt x="0" y="0"/>
                </a:moveTo>
                <a:lnTo>
                  <a:pt x="3412556" y="0"/>
                </a:lnTo>
                <a:lnTo>
                  <a:pt x="3412556" y="2469837"/>
                </a:lnTo>
                <a:lnTo>
                  <a:pt x="0" y="24698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73902" y="4721930"/>
            <a:ext cx="6042777" cy="2629300"/>
          </a:xfrm>
          <a:custGeom>
            <a:avLst/>
            <a:gdLst/>
            <a:ahLst/>
            <a:cxnLst/>
            <a:rect r="r" b="b" t="t" l="l"/>
            <a:pathLst>
              <a:path h="2629300" w="6042777">
                <a:moveTo>
                  <a:pt x="0" y="0"/>
                </a:moveTo>
                <a:lnTo>
                  <a:pt x="6042777" y="0"/>
                </a:lnTo>
                <a:lnTo>
                  <a:pt x="6042777" y="2629300"/>
                </a:lnTo>
                <a:lnTo>
                  <a:pt x="0" y="26293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27952" y="551333"/>
            <a:ext cx="11174359" cy="97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6421" spc="64">
                <a:solidFill>
                  <a:srgbClr val="FFA140"/>
                </a:solidFill>
                <a:latin typeface="The Seasons Bold"/>
              </a:rPr>
              <a:t>TOTAL NUMBER OF ORDERS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7902" y="2473254"/>
            <a:ext cx="13612518" cy="3176384"/>
          </a:xfrm>
          <a:custGeom>
            <a:avLst/>
            <a:gdLst/>
            <a:ahLst/>
            <a:cxnLst/>
            <a:rect r="r" b="b" t="t" l="l"/>
            <a:pathLst>
              <a:path h="3176384" w="13612518">
                <a:moveTo>
                  <a:pt x="0" y="0"/>
                </a:moveTo>
                <a:lnTo>
                  <a:pt x="13612518" y="0"/>
                </a:lnTo>
                <a:lnTo>
                  <a:pt x="13612518" y="3176384"/>
                </a:lnTo>
                <a:lnTo>
                  <a:pt x="0" y="3176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1" t="-4440" r="0" b="-31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0542">
            <a:off x="4014762" y="5507694"/>
            <a:ext cx="3816497" cy="2762190"/>
          </a:xfrm>
          <a:custGeom>
            <a:avLst/>
            <a:gdLst/>
            <a:ahLst/>
            <a:cxnLst/>
            <a:rect r="r" b="b" t="t" l="l"/>
            <a:pathLst>
              <a:path h="2762190" w="3816497">
                <a:moveTo>
                  <a:pt x="0" y="0"/>
                </a:moveTo>
                <a:lnTo>
                  <a:pt x="3816497" y="0"/>
                </a:lnTo>
                <a:lnTo>
                  <a:pt x="3816497" y="2762190"/>
                </a:lnTo>
                <a:lnTo>
                  <a:pt x="0" y="2762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64209" y="6214332"/>
            <a:ext cx="7020771" cy="3284865"/>
          </a:xfrm>
          <a:custGeom>
            <a:avLst/>
            <a:gdLst/>
            <a:ahLst/>
            <a:cxnLst/>
            <a:rect r="r" b="b" t="t" l="l"/>
            <a:pathLst>
              <a:path h="3284865" w="7020771">
                <a:moveTo>
                  <a:pt x="0" y="0"/>
                </a:moveTo>
                <a:lnTo>
                  <a:pt x="7020772" y="0"/>
                </a:lnTo>
                <a:lnTo>
                  <a:pt x="7020772" y="3284865"/>
                </a:lnTo>
                <a:lnTo>
                  <a:pt x="0" y="32848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457" r="0" b="-645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7902" y="410125"/>
            <a:ext cx="16792196" cy="1730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8"/>
              </a:lnSpc>
            </a:pPr>
            <a:r>
              <a:rPr lang="en-US" sz="5748" spc="57">
                <a:solidFill>
                  <a:srgbClr val="FFA140"/>
                </a:solidFill>
                <a:latin typeface="The Seasons Bold"/>
              </a:rPr>
              <a:t>CALCULATE THE TOTAL REVENUE GENERATED FROM PIZZA SALES.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7902" y="2140787"/>
            <a:ext cx="12542364" cy="4190414"/>
          </a:xfrm>
          <a:custGeom>
            <a:avLst/>
            <a:gdLst/>
            <a:ahLst/>
            <a:cxnLst/>
            <a:rect r="r" b="b" t="t" l="l"/>
            <a:pathLst>
              <a:path h="4190414" w="12542364">
                <a:moveTo>
                  <a:pt x="0" y="0"/>
                </a:moveTo>
                <a:lnTo>
                  <a:pt x="12542364" y="0"/>
                </a:lnTo>
                <a:lnTo>
                  <a:pt x="12542364" y="4190414"/>
                </a:lnTo>
                <a:lnTo>
                  <a:pt x="0" y="4190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" r="0" b="-8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66152">
            <a:off x="3222020" y="6016432"/>
            <a:ext cx="3412556" cy="2469837"/>
          </a:xfrm>
          <a:custGeom>
            <a:avLst/>
            <a:gdLst/>
            <a:ahLst/>
            <a:cxnLst/>
            <a:rect r="r" b="b" t="t" l="l"/>
            <a:pathLst>
              <a:path h="2469837" w="3412556">
                <a:moveTo>
                  <a:pt x="0" y="0"/>
                </a:moveTo>
                <a:lnTo>
                  <a:pt x="3412556" y="0"/>
                </a:lnTo>
                <a:lnTo>
                  <a:pt x="3412556" y="2469837"/>
                </a:lnTo>
                <a:lnTo>
                  <a:pt x="0" y="2469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85854" y="6537487"/>
            <a:ext cx="9265557" cy="3056347"/>
          </a:xfrm>
          <a:custGeom>
            <a:avLst/>
            <a:gdLst/>
            <a:ahLst/>
            <a:cxnLst/>
            <a:rect r="r" b="b" t="t" l="l"/>
            <a:pathLst>
              <a:path h="3056347" w="9265557">
                <a:moveTo>
                  <a:pt x="0" y="0"/>
                </a:moveTo>
                <a:lnTo>
                  <a:pt x="9265557" y="0"/>
                </a:lnTo>
                <a:lnTo>
                  <a:pt x="9265557" y="3056347"/>
                </a:lnTo>
                <a:lnTo>
                  <a:pt x="0" y="30563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7902" y="511859"/>
            <a:ext cx="16834910" cy="1052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2"/>
              </a:lnSpc>
            </a:pPr>
            <a:r>
              <a:rPr lang="en-US" sz="6968" spc="69">
                <a:solidFill>
                  <a:srgbClr val="FFA140"/>
                </a:solidFill>
                <a:latin typeface="The Seasons Bold"/>
              </a:rPr>
              <a:t>IDENTIFY THE HIGHEST-PRICED PIZZA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7902" y="2428865"/>
            <a:ext cx="9850759" cy="5097943"/>
          </a:xfrm>
          <a:custGeom>
            <a:avLst/>
            <a:gdLst/>
            <a:ahLst/>
            <a:cxnLst/>
            <a:rect r="r" b="b" t="t" l="l"/>
            <a:pathLst>
              <a:path h="5097943" w="9850759">
                <a:moveTo>
                  <a:pt x="0" y="0"/>
                </a:moveTo>
                <a:lnTo>
                  <a:pt x="9850759" y="0"/>
                </a:lnTo>
                <a:lnTo>
                  <a:pt x="9850759" y="5097943"/>
                </a:lnTo>
                <a:lnTo>
                  <a:pt x="0" y="5097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1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79712">
            <a:off x="8561909" y="6788463"/>
            <a:ext cx="3412556" cy="2469837"/>
          </a:xfrm>
          <a:custGeom>
            <a:avLst/>
            <a:gdLst/>
            <a:ahLst/>
            <a:cxnLst/>
            <a:rect r="r" b="b" t="t" l="l"/>
            <a:pathLst>
              <a:path h="2469837" w="3412556">
                <a:moveTo>
                  <a:pt x="0" y="0"/>
                </a:moveTo>
                <a:lnTo>
                  <a:pt x="3412556" y="0"/>
                </a:lnTo>
                <a:lnTo>
                  <a:pt x="3412556" y="2469837"/>
                </a:lnTo>
                <a:lnTo>
                  <a:pt x="0" y="2469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10655" y="4222091"/>
            <a:ext cx="4878121" cy="4733584"/>
          </a:xfrm>
          <a:custGeom>
            <a:avLst/>
            <a:gdLst/>
            <a:ahLst/>
            <a:cxnLst/>
            <a:rect r="r" b="b" t="t" l="l"/>
            <a:pathLst>
              <a:path h="4733584" w="4878121">
                <a:moveTo>
                  <a:pt x="0" y="0"/>
                </a:moveTo>
                <a:lnTo>
                  <a:pt x="4878122" y="0"/>
                </a:lnTo>
                <a:lnTo>
                  <a:pt x="4878122" y="4733585"/>
                </a:lnTo>
                <a:lnTo>
                  <a:pt x="0" y="47335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7902" y="410125"/>
            <a:ext cx="16779002" cy="173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8"/>
              </a:lnSpc>
            </a:pPr>
            <a:r>
              <a:rPr lang="en-US" sz="5748" spc="57">
                <a:solidFill>
                  <a:srgbClr val="FFA140"/>
                </a:solidFill>
                <a:latin typeface="The Seasons Bold"/>
              </a:rPr>
              <a:t>IDENTIFY THE MOST COMMON PIZZA SIZE ORDERED WITH RESPECT TO SIZE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DAGJsCILxQQ</dc:identifier>
  <dcterms:modified xsi:type="dcterms:W3CDTF">2011-08-01T06:04:30Z</dcterms:modified>
  <cp:revision>1</cp:revision>
  <dc:title>Pizza</dc:title>
</cp:coreProperties>
</file>